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0" r:id="rId2"/>
    <p:sldId id="732" r:id="rId3"/>
    <p:sldId id="734" r:id="rId4"/>
    <p:sldId id="736" r:id="rId5"/>
    <p:sldId id="735" r:id="rId6"/>
    <p:sldId id="737" r:id="rId7"/>
    <p:sldId id="739" r:id="rId8"/>
    <p:sldId id="740" r:id="rId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5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4FCC4-5765-41F7-B94A-2B5B463E9AB8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829AC-02E5-4D92-A724-EAF392E88DC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8480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770BE-5B4F-5F4E-8611-21711ECA0EE3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25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7E7CE-DDE2-4398-ADFE-42EBE31FF8D1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32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7E7CE-DDE2-4398-ADFE-42EBE31FF8D1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850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7E7CE-DDE2-4398-ADFE-42EBE31FF8D1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42815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7E7CE-DDE2-4398-ADFE-42EBE31FF8D1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084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7E7CE-DDE2-4398-ADFE-42EBE31FF8D1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10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F3AAF-10FA-A45A-78E2-66BE626DE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2BB8DC-B383-7955-96E5-39AF17217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9C0BE2-891D-3BA9-A0AF-4B0FDF04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8ABE2E-388A-AEF7-0454-14D0A05B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DA439C-FE31-E1F4-E20A-00D5E6CA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296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FD3F7-A60D-8543-114E-9ECDBB98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F127AF-3E6B-1C21-8C62-15E8B8EA4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FE6792-EDD8-2049-0900-AAE42623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3C6620-975B-F615-F249-C54BECA7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6AECAC-0BFB-6EB7-B336-A46F0ECD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725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C878FC-E844-3601-E261-EB33DD7E0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510072-D13F-9E46-6700-55FD51693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1A642-81D1-D984-AC18-06ACCD92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CC9DE-C96E-E62E-F715-BA63F6E8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B4B9CC-C9A1-06B0-5C5C-A4A7A1D1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6524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/>
          <p:cNvSpPr>
            <a:spLocks noGrp="1"/>
          </p:cNvSpPr>
          <p:nvPr>
            <p:ph type="subTitle" idx="1"/>
          </p:nvPr>
        </p:nvSpPr>
        <p:spPr>
          <a:xfrm>
            <a:off x="682718" y="4968875"/>
            <a:ext cx="3957545" cy="1400739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tint val="75000"/>
                  </a:schemeClr>
                </a:solidFill>
                <a:latin typeface="Trebuchet MS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682718" y="3290150"/>
            <a:ext cx="4138503" cy="1678724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rgbClr val="369F25"/>
                </a:solidFill>
                <a:latin typeface="Trebuchet MS"/>
                <a:cs typeface="Trebuchet MS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319830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8D69D-EE75-ACDF-3714-B3A7D6B3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302714-47A3-5562-B80C-027016AED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49A96C-B298-31C0-FA87-EBB916F0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EDFD4F-1573-6F6D-06EE-C46D20F0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DCAB54-F113-5603-701E-ACCA6586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1038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2DC46-3BA5-E015-9C00-EC8CA2184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ECD076-0197-0DFA-5FD4-CF4F45F6D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F49353-68A0-64DD-82C3-3A8A7B2C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6091D8-28CF-5277-D83E-423A6CA0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97228A-64DF-93A5-546B-A84910C7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823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F2534-1671-72EB-3280-13E24BC1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FAFDE5-1E82-A4AD-DA6D-F44B4BE45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E7C1BB-72D7-F56A-4490-E94371EB7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0968CC-0B01-5517-3DF9-9DC06EDB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F23C4E-5AE7-DF9C-31C9-F4A56550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9F5C25-C2FB-90E6-528C-3E8F5A0E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363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28B2E-0D81-50B5-51BC-890736CA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CEC7CD-1B88-EAE8-C8C2-86ABA1F7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C22E41-5F10-7D0C-DCAE-C1C809781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6A7ADD-6251-10C4-558A-567BA0A76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A36C45-2ED4-3165-9985-A1AA1E7B1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9CA9B3-61F2-808C-5F94-3C8C94442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1FAF48C-81F9-3F37-0AEC-828BBF3D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CE6C18F-DE89-74DA-0CD4-8AA0DB49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824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2E575-8C05-2FE5-068C-C3D6DFC1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E59B94E-0A53-406F-5DB6-882670EF5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D37225-2C19-CF18-F5FD-992C153B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6F7CC1-F565-0454-CAC6-768620F2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16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0F6B735-6ADD-D1A1-07E8-510A6DBD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4AB75B-DE3D-33C5-F46F-F4236E6D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799A01-F300-3D1A-09F1-2696F694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964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D1A9D-49D2-F323-C502-503D7636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F23E0C-04C9-B2D2-53BA-209589F98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A5C6CB-427B-DCA8-4BAA-FE3093EBE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6CCF21-701D-4BE6-9562-FD5948BE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1E4CD9-BC9C-1F98-E7E5-2C15EEB41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57EC61-E41D-523D-C697-3DC8DB93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123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C79E4-D40D-7A18-6532-3C513107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45CA68-2F13-0E7B-CF3B-47969ACCF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2FD9B-71C4-849B-2AC1-FA43CD226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24B75A-0691-1DDB-F281-D36DD9AF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9BF4D2-F009-9006-B5BB-4D63848D2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CFA07C-5BC8-A265-55CF-AA1990CD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339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987259-9FE0-3FD5-2118-3EEB91D35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41FC81-E9DC-3499-418D-71943EC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E9F0AE-BB1A-C7C2-EE7D-E7AFEB2FC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7F92D-522F-463E-99AE-DDBF5BBE43E1}" type="datetimeFigureOut">
              <a:rPr lang="es-PE" smtClean="0"/>
              <a:t>13/06/2024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D2A936-45CE-6128-96D3-14604E436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C2312C-8C91-5B60-6769-2E0D31F12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A38AB6-53DC-4E98-9C8B-58ED1773F0D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6604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130629" y="5558986"/>
            <a:ext cx="4541302" cy="1117118"/>
          </a:xfrm>
        </p:spPr>
        <p:txBody>
          <a:bodyPr>
            <a:normAutofit/>
          </a:bodyPr>
          <a:lstStyle/>
          <a:p>
            <a:pPr algn="ctr"/>
            <a:endParaRPr lang="es-CL" sz="1600" dirty="0">
              <a:latin typeface="Corbel" panose="020B0503020204020204" pitchFamily="34" charset="0"/>
            </a:endParaRPr>
          </a:p>
          <a:p>
            <a:pPr algn="ctr"/>
            <a:r>
              <a:rPr lang="es-CL" sz="1600" dirty="0">
                <a:latin typeface="Corbel" panose="020B0503020204020204" pitchFamily="34" charset="0"/>
              </a:rPr>
              <a:t>Jean Piere Cholán Llamoga</a:t>
            </a:r>
          </a:p>
          <a:p>
            <a:pPr algn="ctr"/>
            <a:r>
              <a:rPr lang="es-CL" sz="1600" dirty="0">
                <a:latin typeface="Corbel" panose="020B0503020204020204" pitchFamily="34" charset="0"/>
              </a:rPr>
              <a:t>Junio 2024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E57C3B-B7D8-4F3F-754F-9931D3134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2" t="9685" r="30841" b="8805"/>
          <a:stretch/>
        </p:blipFill>
        <p:spPr>
          <a:xfrm>
            <a:off x="5256131" y="0"/>
            <a:ext cx="6935869" cy="6858000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597E516E-61D3-EC0F-2052-8FBCCF48D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20" y="3316126"/>
            <a:ext cx="4138503" cy="2046272"/>
          </a:xfrm>
        </p:spPr>
        <p:txBody>
          <a:bodyPr>
            <a:noAutofit/>
          </a:bodyPr>
          <a:lstStyle/>
          <a:p>
            <a:pPr algn="ctr"/>
            <a:r>
              <a:rPr lang="es-CL" sz="2800" dirty="0"/>
              <a:t>Proyecto 02 </a:t>
            </a:r>
            <a:br>
              <a:rPr lang="es-CL" sz="2800" dirty="0"/>
            </a:br>
            <a:r>
              <a:rPr lang="es-CL" sz="2800" dirty="0"/>
              <a:t>Monitoreo y Análisis</a:t>
            </a:r>
            <a:br>
              <a:rPr lang="es-CL" sz="2800" dirty="0"/>
            </a:br>
            <a:r>
              <a:rPr lang="es-CL" sz="2800" dirty="0"/>
              <a:t>de la Eficiencia de Compresores de dos Turbinas a Gas</a:t>
            </a:r>
            <a:br>
              <a:rPr lang="es-CL" sz="2800" dirty="0"/>
            </a:br>
            <a:br>
              <a:rPr lang="es-CL" sz="2800" dirty="0"/>
            </a:br>
            <a:endParaRPr lang="es-PE" sz="2400" dirty="0"/>
          </a:p>
        </p:txBody>
      </p:sp>
      <p:pic>
        <p:nvPicPr>
          <p:cNvPr id="1030" name="Picture 6" descr="Trabajar en Coding Dojo LATAM | Duoclaboral.cl">
            <a:extLst>
              <a:ext uri="{FF2B5EF4-FFF2-40B4-BE49-F238E27FC236}">
                <a16:creationId xmlns:a16="http://schemas.microsoft.com/office/drawing/2014/main" id="{0F2C3407-9047-F330-2774-56DC5D2D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228" y="425483"/>
            <a:ext cx="57150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7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48EA2DC1-BDC7-478F-5957-A8E9D9722056}"/>
              </a:ext>
            </a:extLst>
          </p:cNvPr>
          <p:cNvSpPr txBox="1"/>
          <p:nvPr/>
        </p:nvSpPr>
        <p:spPr>
          <a:xfrm>
            <a:off x="356366" y="200475"/>
            <a:ext cx="879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OBJETIVOS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660E0879-CA31-58A9-5A06-D82E1537DC85}"/>
              </a:ext>
            </a:extLst>
          </p:cNvPr>
          <p:cNvSpPr/>
          <p:nvPr/>
        </p:nvSpPr>
        <p:spPr>
          <a:xfrm>
            <a:off x="356366" y="2502832"/>
            <a:ext cx="5066026" cy="13817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9003BCD-285A-5874-8C85-9F63099B5FE0}"/>
              </a:ext>
            </a:extLst>
          </p:cNvPr>
          <p:cNvSpPr/>
          <p:nvPr/>
        </p:nvSpPr>
        <p:spPr>
          <a:xfrm>
            <a:off x="2503123" y="899756"/>
            <a:ext cx="8333840" cy="563438"/>
          </a:xfrm>
          <a:prstGeom prst="roundRect">
            <a:avLst/>
          </a:prstGeom>
          <a:solidFill>
            <a:srgbClr val="E5F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0BB5025-2788-4785-9720-EF5808F26E4F}"/>
              </a:ext>
            </a:extLst>
          </p:cNvPr>
          <p:cNvSpPr/>
          <p:nvPr/>
        </p:nvSpPr>
        <p:spPr>
          <a:xfrm>
            <a:off x="2503123" y="979019"/>
            <a:ext cx="821340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Monitoreo de la eficiencia del compresor de las turbinas a gas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Determinar condiciones operativas para buscar puntos de máxima eficiencia</a:t>
            </a:r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04CB1DB1-0E11-4099-A3AB-274C878982EB}"/>
              </a:ext>
            </a:extLst>
          </p:cNvPr>
          <p:cNvSpPr txBox="1"/>
          <p:nvPr/>
        </p:nvSpPr>
        <p:spPr>
          <a:xfrm>
            <a:off x="601794" y="1014911"/>
            <a:ext cx="1467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Objetivos</a:t>
            </a: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AC4771B1-4785-46E6-ADB8-A83331E56A8E}"/>
              </a:ext>
            </a:extLst>
          </p:cNvPr>
          <p:cNvSpPr/>
          <p:nvPr/>
        </p:nvSpPr>
        <p:spPr>
          <a:xfrm rot="5400000">
            <a:off x="2077587" y="1111470"/>
            <a:ext cx="464763" cy="145436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E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D751012-4B23-5888-01B5-4B883BA6E0D2}"/>
              </a:ext>
            </a:extLst>
          </p:cNvPr>
          <p:cNvSpPr txBox="1"/>
          <p:nvPr/>
        </p:nvSpPr>
        <p:spPr>
          <a:xfrm>
            <a:off x="356366" y="1801247"/>
            <a:ext cx="879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DESCRIPCION DE LOS DATOS</a:t>
            </a:r>
          </a:p>
        </p:txBody>
      </p:sp>
      <p:pic>
        <p:nvPicPr>
          <p:cNvPr id="22" name="Imagen 21" descr="linea degradado3.jpg">
            <a:extLst>
              <a:ext uri="{FF2B5EF4-FFF2-40B4-BE49-F238E27FC236}">
                <a16:creationId xmlns:a16="http://schemas.microsoft.com/office/drawing/2014/main" id="{7725355F-DD18-4EF4-D8DF-E482B5E0DF8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3917"/>
            <a:ext cx="145436" cy="855397"/>
          </a:xfrm>
          <a:prstGeom prst="rect">
            <a:avLst/>
          </a:prstGeom>
        </p:spPr>
      </p:pic>
      <p:pic>
        <p:nvPicPr>
          <p:cNvPr id="28" name="Imagen 27" descr="linea degradado3.jpg">
            <a:extLst>
              <a:ext uri="{FF2B5EF4-FFF2-40B4-BE49-F238E27FC236}">
                <a16:creationId xmlns:a16="http://schemas.microsoft.com/office/drawing/2014/main" id="{E08E43D2-738F-C22E-5424-4251FCE703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67"/>
            <a:ext cx="145436" cy="855397"/>
          </a:xfrm>
          <a:prstGeom prst="rect">
            <a:avLst/>
          </a:prstGeom>
        </p:spPr>
      </p:pic>
      <p:sp>
        <p:nvSpPr>
          <p:cNvPr id="43" name="TextBox 54">
            <a:extLst>
              <a:ext uri="{FF2B5EF4-FFF2-40B4-BE49-F238E27FC236}">
                <a16:creationId xmlns:a16="http://schemas.microsoft.com/office/drawing/2014/main" id="{8736A58F-5091-24AD-9CA0-A116E785C439}"/>
              </a:ext>
            </a:extLst>
          </p:cNvPr>
          <p:cNvSpPr txBox="1"/>
          <p:nvPr/>
        </p:nvSpPr>
        <p:spPr>
          <a:xfrm>
            <a:off x="601794" y="2626592"/>
            <a:ext cx="454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Turbina a Gas – GE7FA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BFBF90E-F90B-927F-4C23-06BFF1AE57C2}"/>
              </a:ext>
            </a:extLst>
          </p:cNvPr>
          <p:cNvSpPr/>
          <p:nvPr/>
        </p:nvSpPr>
        <p:spPr>
          <a:xfrm>
            <a:off x="684871" y="2949879"/>
            <a:ext cx="4662064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El mayor consumo de la potencia generada (2/3) es del compresor</a:t>
            </a:r>
          </a:p>
          <a:p>
            <a:pPr marL="171450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Mayor eficiencia en compresor se refleja en una mayor potencia</a:t>
            </a:r>
          </a:p>
          <a:p>
            <a:pPr marL="171450" lvl="0" indent="-171450" algn="just">
              <a:buFontTx/>
              <a:buChar char="-"/>
            </a:pP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lvl="0" indent="-171450" algn="just">
              <a:buFontTx/>
              <a:buChar char="-"/>
            </a:pP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6" descr="Trabajar en Coding Dojo LATAM | Duoclaboral.cl">
            <a:extLst>
              <a:ext uri="{FF2B5EF4-FFF2-40B4-BE49-F238E27FC236}">
                <a16:creationId xmlns:a16="http://schemas.microsoft.com/office/drawing/2014/main" id="{A4B0605E-7FBD-A8B4-C633-1324513E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28" y="148610"/>
            <a:ext cx="1401357" cy="55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 descr="Diagrama&#10;&#10;Descripción generada automáticamente">
            <a:extLst>
              <a:ext uri="{FF2B5EF4-FFF2-40B4-BE49-F238E27FC236}">
                <a16:creationId xmlns:a16="http://schemas.microsoft.com/office/drawing/2014/main" id="{784A62FE-C747-CB86-A3E3-297320ED7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96" y="4008352"/>
            <a:ext cx="3487214" cy="215817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9896BD9-B9C7-C31C-F05A-7CCD09E12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622" y="2374907"/>
            <a:ext cx="2471976" cy="4317254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E88D3D01-50A3-75A8-774A-B8F5396D4966}"/>
              </a:ext>
            </a:extLst>
          </p:cNvPr>
          <p:cNvSpPr/>
          <p:nvPr/>
        </p:nvSpPr>
        <p:spPr>
          <a:xfrm>
            <a:off x="8046724" y="2374907"/>
            <a:ext cx="4145276" cy="36009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1. Potencia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DWATT: Potencia TG11/TG12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S1_DWATT: Potencia TV10</a:t>
            </a:r>
          </a:p>
          <a:p>
            <a:pPr lvl="0" algn="just"/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2. Temperatura de ingreso al compresor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CTIM: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Temp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. Ingreso Compresor TG11/TG12</a:t>
            </a:r>
          </a:p>
          <a:p>
            <a:pPr lvl="0" algn="just"/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3. Ratio de compresión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CPR: Ratio Compresión TG11/TG12</a:t>
            </a:r>
          </a:p>
          <a:p>
            <a:pPr lvl="0" algn="just"/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4. Temperatura de descarga del compresor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CTD: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Temp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. Descarga Compresor TG11/TG12</a:t>
            </a:r>
          </a:p>
          <a:p>
            <a:pPr lvl="0" algn="just"/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5. Presión de descarga del compresor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CPD: Presión Descarga Compresor TG11/TG12</a:t>
            </a:r>
          </a:p>
          <a:p>
            <a:pPr lvl="0" algn="just"/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6. Temperatura de ingreso a la casa de filtros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AT1: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Temp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. Ingreso Filtros TG11/TG12 - Sensor 01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AT2: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Temp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. Ingreso Filtros TG11/TG12 - Sensor 02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AT3: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Temp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. Ingreso Filtros TG11/TG12 - Sensor 03</a:t>
            </a:r>
          </a:p>
          <a:p>
            <a:pPr lvl="0" algn="just"/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7. Flujo de combustible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FQG: Flujo Combustible TG11/TG12</a:t>
            </a:r>
          </a:p>
          <a:p>
            <a:pPr lvl="0" algn="just"/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8. Apertura de las IBH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CSBHX: Apertura IBH TG11/TG12</a:t>
            </a:r>
          </a:p>
        </p:txBody>
      </p:sp>
    </p:spTree>
    <p:extLst>
      <p:ext uri="{BB962C8B-B14F-4D97-AF65-F5344CB8AC3E}">
        <p14:creationId xmlns:p14="http://schemas.microsoft.com/office/powerpoint/2010/main" val="272374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48EA2DC1-BDC7-478F-5957-A8E9D9722056}"/>
              </a:ext>
            </a:extLst>
          </p:cNvPr>
          <p:cNvSpPr txBox="1"/>
          <p:nvPr/>
        </p:nvSpPr>
        <p:spPr>
          <a:xfrm>
            <a:off x="356366" y="200475"/>
            <a:ext cx="879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MONITOREO DE EFICIENCIA DEL COMPRESOR</a:t>
            </a:r>
          </a:p>
        </p:txBody>
      </p:sp>
      <p:pic>
        <p:nvPicPr>
          <p:cNvPr id="28" name="Imagen 27" descr="linea degradado3.jpg">
            <a:extLst>
              <a:ext uri="{FF2B5EF4-FFF2-40B4-BE49-F238E27FC236}">
                <a16:creationId xmlns:a16="http://schemas.microsoft.com/office/drawing/2014/main" id="{E08E43D2-738F-C22E-5424-4251FCE703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67"/>
            <a:ext cx="145436" cy="855397"/>
          </a:xfrm>
          <a:prstGeom prst="rect">
            <a:avLst/>
          </a:prstGeom>
        </p:spPr>
      </p:pic>
      <p:pic>
        <p:nvPicPr>
          <p:cNvPr id="14" name="Picture 6" descr="Trabajar en Coding Dojo LATAM | Duoclaboral.cl">
            <a:extLst>
              <a:ext uri="{FF2B5EF4-FFF2-40B4-BE49-F238E27FC236}">
                <a16:creationId xmlns:a16="http://schemas.microsoft.com/office/drawing/2014/main" id="{A4B0605E-7FBD-A8B4-C633-1324513E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28" y="148610"/>
            <a:ext cx="1401357" cy="55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430DD2-DDC7-2E7E-5A6E-8948E88DA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23" y="919264"/>
            <a:ext cx="9795014" cy="56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2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4FB2E3C-828F-5033-89F8-B5773B5B6CD5}"/>
              </a:ext>
            </a:extLst>
          </p:cNvPr>
          <p:cNvSpPr txBox="1"/>
          <p:nvPr/>
        </p:nvSpPr>
        <p:spPr>
          <a:xfrm>
            <a:off x="356366" y="200475"/>
            <a:ext cx="879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MODELAMIENTO TG11</a:t>
            </a:r>
          </a:p>
        </p:txBody>
      </p:sp>
      <p:pic>
        <p:nvPicPr>
          <p:cNvPr id="5" name="Imagen 4" descr="linea degradado3.jpg">
            <a:extLst>
              <a:ext uri="{FF2B5EF4-FFF2-40B4-BE49-F238E27FC236}">
                <a16:creationId xmlns:a16="http://schemas.microsoft.com/office/drawing/2014/main" id="{B04C60A1-C9D5-961E-7EE9-A8514A5A89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67"/>
            <a:ext cx="145436" cy="855397"/>
          </a:xfrm>
          <a:prstGeom prst="rect">
            <a:avLst/>
          </a:prstGeom>
        </p:spPr>
      </p:pic>
      <p:pic>
        <p:nvPicPr>
          <p:cNvPr id="6" name="Picture 6" descr="Trabajar en Coding Dojo LATAM | Duoclaboral.cl">
            <a:extLst>
              <a:ext uri="{FF2B5EF4-FFF2-40B4-BE49-F238E27FC236}">
                <a16:creationId xmlns:a16="http://schemas.microsoft.com/office/drawing/2014/main" id="{72ADC434-FA29-C5B1-B5A2-4EA1AB69A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28" y="148610"/>
            <a:ext cx="1401357" cy="55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02CC009-7BA1-5A4B-D772-77F9C557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8" y="1051560"/>
            <a:ext cx="5754175" cy="54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012C5A-8406-421C-A50A-CDF58DB5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792" y="2283559"/>
            <a:ext cx="4898858" cy="2540149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8451834-FEDB-FA15-5D7D-67150F6446C9}"/>
              </a:ext>
            </a:extLst>
          </p:cNvPr>
          <p:cNvSpPr/>
          <p:nvPr/>
        </p:nvSpPr>
        <p:spPr>
          <a:xfrm>
            <a:off x="6096000" y="1051560"/>
            <a:ext cx="5066026" cy="10789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92627EEE-A0BB-9C29-C5EA-067F0299EBDA}"/>
              </a:ext>
            </a:extLst>
          </p:cNvPr>
          <p:cNvSpPr txBox="1"/>
          <p:nvPr/>
        </p:nvSpPr>
        <p:spPr>
          <a:xfrm>
            <a:off x="6341428" y="1175320"/>
            <a:ext cx="454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Modelado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710BC5-72C0-C260-0AD0-65D81DA60219}"/>
              </a:ext>
            </a:extLst>
          </p:cNvPr>
          <p:cNvSpPr/>
          <p:nvPr/>
        </p:nvSpPr>
        <p:spPr>
          <a:xfrm>
            <a:off x="6424505" y="1498607"/>
            <a:ext cx="466206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Modelo a Producción: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Kmeans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(De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Algglomerativa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y DBSCAN)</a:t>
            </a:r>
          </a:p>
          <a:p>
            <a:pPr marL="171450" lvl="0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Numero de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Clusters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Óptimos: 4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272DB8C-975C-931C-8FEE-10F93551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375" y="4963984"/>
            <a:ext cx="4112324" cy="16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2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48EA2DC1-BDC7-478F-5957-A8E9D9722056}"/>
              </a:ext>
            </a:extLst>
          </p:cNvPr>
          <p:cNvSpPr txBox="1"/>
          <p:nvPr/>
        </p:nvSpPr>
        <p:spPr>
          <a:xfrm>
            <a:off x="356366" y="200475"/>
            <a:ext cx="879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ELECCIÓN DE CLUSTER</a:t>
            </a:r>
          </a:p>
        </p:txBody>
      </p:sp>
      <p:pic>
        <p:nvPicPr>
          <p:cNvPr id="28" name="Imagen 27" descr="linea degradado3.jpg">
            <a:extLst>
              <a:ext uri="{FF2B5EF4-FFF2-40B4-BE49-F238E27FC236}">
                <a16:creationId xmlns:a16="http://schemas.microsoft.com/office/drawing/2014/main" id="{E08E43D2-738F-C22E-5424-4251FCE703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67"/>
            <a:ext cx="145436" cy="855397"/>
          </a:xfrm>
          <a:prstGeom prst="rect">
            <a:avLst/>
          </a:prstGeom>
        </p:spPr>
      </p:pic>
      <p:pic>
        <p:nvPicPr>
          <p:cNvPr id="14" name="Picture 6" descr="Trabajar en Coding Dojo LATAM | Duoclaboral.cl">
            <a:extLst>
              <a:ext uri="{FF2B5EF4-FFF2-40B4-BE49-F238E27FC236}">
                <a16:creationId xmlns:a16="http://schemas.microsoft.com/office/drawing/2014/main" id="{A4B0605E-7FBD-A8B4-C633-1324513E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28" y="148610"/>
            <a:ext cx="1401357" cy="55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05EE101-99CF-0424-F587-95BD8EB9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66" y="985540"/>
            <a:ext cx="6939153" cy="53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CD2A252-87E5-A5F9-D787-08851DCE5CF4}"/>
              </a:ext>
            </a:extLst>
          </p:cNvPr>
          <p:cNvSpPr/>
          <p:nvPr/>
        </p:nvSpPr>
        <p:spPr>
          <a:xfrm>
            <a:off x="6096000" y="1051560"/>
            <a:ext cx="5066026" cy="18653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extBox 54">
            <a:extLst>
              <a:ext uri="{FF2B5EF4-FFF2-40B4-BE49-F238E27FC236}">
                <a16:creationId xmlns:a16="http://schemas.microsoft.com/office/drawing/2014/main" id="{2BBAC495-CD9B-523F-1FED-9D195801691C}"/>
              </a:ext>
            </a:extLst>
          </p:cNvPr>
          <p:cNvSpPr txBox="1"/>
          <p:nvPr/>
        </p:nvSpPr>
        <p:spPr>
          <a:xfrm>
            <a:off x="6341428" y="1175320"/>
            <a:ext cx="454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Seccionamiento de la eficiencia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AE813AC-9D34-6922-18B2-A74B11A6F7C7}"/>
              </a:ext>
            </a:extLst>
          </p:cNvPr>
          <p:cNvSpPr/>
          <p:nvPr/>
        </p:nvSpPr>
        <p:spPr>
          <a:xfrm>
            <a:off x="6424505" y="1498607"/>
            <a:ext cx="466206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Seccionamos la eficiencia de acuerdo a la distribución de datos.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Compresor TG11: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A: Alta Eficiencia [0.94 a 1.00]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B: Carga Base [0.925 a 0.94]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C: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Minimo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Tec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[0.88 a 0.925]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D: Baja Eficiencia [0a 0.88]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1EF4B1E-5DF7-913F-6E0B-1C270837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59" y="3774213"/>
            <a:ext cx="4270869" cy="256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9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A5D50A61-F4FF-DF55-7313-35809719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0" y="1051560"/>
            <a:ext cx="5752800" cy="527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BAB9A5A7-84C4-8938-DCE0-5284C11C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06" y="2277973"/>
            <a:ext cx="4899600" cy="25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4FB2E3C-828F-5033-89F8-B5773B5B6CD5}"/>
              </a:ext>
            </a:extLst>
          </p:cNvPr>
          <p:cNvSpPr txBox="1"/>
          <p:nvPr/>
        </p:nvSpPr>
        <p:spPr>
          <a:xfrm>
            <a:off x="356366" y="200475"/>
            <a:ext cx="879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MODELAMIENTO TG12</a:t>
            </a:r>
          </a:p>
        </p:txBody>
      </p:sp>
      <p:pic>
        <p:nvPicPr>
          <p:cNvPr id="5" name="Imagen 4" descr="linea degradado3.jpg">
            <a:extLst>
              <a:ext uri="{FF2B5EF4-FFF2-40B4-BE49-F238E27FC236}">
                <a16:creationId xmlns:a16="http://schemas.microsoft.com/office/drawing/2014/main" id="{B04C60A1-C9D5-961E-7EE9-A8514A5A890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67"/>
            <a:ext cx="145436" cy="855397"/>
          </a:xfrm>
          <a:prstGeom prst="rect">
            <a:avLst/>
          </a:prstGeom>
        </p:spPr>
      </p:pic>
      <p:pic>
        <p:nvPicPr>
          <p:cNvPr id="6" name="Picture 6" descr="Trabajar en Coding Dojo LATAM | Duoclaboral.cl">
            <a:extLst>
              <a:ext uri="{FF2B5EF4-FFF2-40B4-BE49-F238E27FC236}">
                <a16:creationId xmlns:a16="http://schemas.microsoft.com/office/drawing/2014/main" id="{72ADC434-FA29-C5B1-B5A2-4EA1AB69A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28" y="148610"/>
            <a:ext cx="1401357" cy="55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8451834-FEDB-FA15-5D7D-67150F6446C9}"/>
              </a:ext>
            </a:extLst>
          </p:cNvPr>
          <p:cNvSpPr/>
          <p:nvPr/>
        </p:nvSpPr>
        <p:spPr>
          <a:xfrm>
            <a:off x="6096000" y="1051560"/>
            <a:ext cx="5066026" cy="10789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92627EEE-A0BB-9C29-C5EA-067F0299EBDA}"/>
              </a:ext>
            </a:extLst>
          </p:cNvPr>
          <p:cNvSpPr txBox="1"/>
          <p:nvPr/>
        </p:nvSpPr>
        <p:spPr>
          <a:xfrm>
            <a:off x="6341428" y="1175320"/>
            <a:ext cx="454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Modelado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710BC5-72C0-C260-0AD0-65D81DA60219}"/>
              </a:ext>
            </a:extLst>
          </p:cNvPr>
          <p:cNvSpPr/>
          <p:nvPr/>
        </p:nvSpPr>
        <p:spPr>
          <a:xfrm>
            <a:off x="6424505" y="1498607"/>
            <a:ext cx="466206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Se balancearon características</a:t>
            </a:r>
          </a:p>
          <a:p>
            <a:pPr marL="171450" lvl="0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Numero de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Clusters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Óptimos: 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3C2B23-3E06-D605-3CCE-0A6179DE7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559" y="4982124"/>
            <a:ext cx="4099010" cy="14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5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A397802-8824-72F0-6F9D-A9278BAE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2" y="985540"/>
            <a:ext cx="6940800" cy="58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8EA2DC1-BDC7-478F-5957-A8E9D9722056}"/>
              </a:ext>
            </a:extLst>
          </p:cNvPr>
          <p:cNvSpPr txBox="1"/>
          <p:nvPr/>
        </p:nvSpPr>
        <p:spPr>
          <a:xfrm>
            <a:off x="356366" y="200475"/>
            <a:ext cx="879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ELECCIÓN DE CLUSTER</a:t>
            </a:r>
          </a:p>
        </p:txBody>
      </p:sp>
      <p:pic>
        <p:nvPicPr>
          <p:cNvPr id="28" name="Imagen 27" descr="linea degradado3.jpg">
            <a:extLst>
              <a:ext uri="{FF2B5EF4-FFF2-40B4-BE49-F238E27FC236}">
                <a16:creationId xmlns:a16="http://schemas.microsoft.com/office/drawing/2014/main" id="{E08E43D2-738F-C22E-5424-4251FCE703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67"/>
            <a:ext cx="145436" cy="855397"/>
          </a:xfrm>
          <a:prstGeom prst="rect">
            <a:avLst/>
          </a:prstGeom>
        </p:spPr>
      </p:pic>
      <p:pic>
        <p:nvPicPr>
          <p:cNvPr id="14" name="Picture 6" descr="Trabajar en Coding Dojo LATAM | Duoclaboral.cl">
            <a:extLst>
              <a:ext uri="{FF2B5EF4-FFF2-40B4-BE49-F238E27FC236}">
                <a16:creationId xmlns:a16="http://schemas.microsoft.com/office/drawing/2014/main" id="{A4B0605E-7FBD-A8B4-C633-1324513E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28" y="148610"/>
            <a:ext cx="1401357" cy="55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CD2A252-87E5-A5F9-D787-08851DCE5CF4}"/>
              </a:ext>
            </a:extLst>
          </p:cNvPr>
          <p:cNvSpPr/>
          <p:nvPr/>
        </p:nvSpPr>
        <p:spPr>
          <a:xfrm>
            <a:off x="6620818" y="1051560"/>
            <a:ext cx="5066026" cy="18653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TextBox 54">
            <a:extLst>
              <a:ext uri="{FF2B5EF4-FFF2-40B4-BE49-F238E27FC236}">
                <a16:creationId xmlns:a16="http://schemas.microsoft.com/office/drawing/2014/main" id="{2BBAC495-CD9B-523F-1FED-9D195801691C}"/>
              </a:ext>
            </a:extLst>
          </p:cNvPr>
          <p:cNvSpPr txBox="1"/>
          <p:nvPr/>
        </p:nvSpPr>
        <p:spPr>
          <a:xfrm>
            <a:off x="6866246" y="1175320"/>
            <a:ext cx="454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Seccionamiento de la eficiencia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AE813AC-9D34-6922-18B2-A74B11A6F7C7}"/>
              </a:ext>
            </a:extLst>
          </p:cNvPr>
          <p:cNvSpPr/>
          <p:nvPr/>
        </p:nvSpPr>
        <p:spPr>
          <a:xfrm>
            <a:off x="6949323" y="1498607"/>
            <a:ext cx="466206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Seccionamos la eficiencia de acuerdo a la distribución de datos.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Compresor TG11: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A: Alta Eficiencia [0.94 a 1.00]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B: Carga Base [0.925 a 0.94]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C: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Minimo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Tec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[0.88 a 0.925]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Eficiencia D: Baja Eficiencia [0a 0.88]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0B149DE-AF9D-D289-C84D-06794FAB6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18" y="3097686"/>
            <a:ext cx="2816626" cy="168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83BA174-BC25-147F-1E04-39E5DA94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18" y="4950810"/>
            <a:ext cx="2816626" cy="16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86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FE61F39D-4F24-8BB2-F949-43E47751CD12}"/>
              </a:ext>
            </a:extLst>
          </p:cNvPr>
          <p:cNvSpPr/>
          <p:nvPr/>
        </p:nvSpPr>
        <p:spPr>
          <a:xfrm>
            <a:off x="4431854" y="702147"/>
            <a:ext cx="7522841" cy="3568800"/>
          </a:xfrm>
          <a:prstGeom prst="rect">
            <a:avLst/>
          </a:prstGeom>
          <a:solidFill>
            <a:srgbClr val="E5F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9BA43-3385-033A-B0EA-EAE344A421D1}"/>
              </a:ext>
            </a:extLst>
          </p:cNvPr>
          <p:cNvSpPr/>
          <p:nvPr/>
        </p:nvSpPr>
        <p:spPr>
          <a:xfrm>
            <a:off x="356366" y="723696"/>
            <a:ext cx="3996178" cy="3547252"/>
          </a:xfrm>
          <a:prstGeom prst="rect">
            <a:avLst/>
          </a:prstGeom>
          <a:solidFill>
            <a:srgbClr val="E5F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8EA2DC1-BDC7-478F-5957-A8E9D9722056}"/>
              </a:ext>
            </a:extLst>
          </p:cNvPr>
          <p:cNvSpPr txBox="1"/>
          <p:nvPr/>
        </p:nvSpPr>
        <p:spPr>
          <a:xfrm>
            <a:off x="594110" y="4562163"/>
            <a:ext cx="879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Conclusiones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9003BCD-285A-5874-8C85-9F63099B5FE0}"/>
              </a:ext>
            </a:extLst>
          </p:cNvPr>
          <p:cNvSpPr/>
          <p:nvPr/>
        </p:nvSpPr>
        <p:spPr>
          <a:xfrm>
            <a:off x="2740867" y="5261444"/>
            <a:ext cx="8333840" cy="1038772"/>
          </a:xfrm>
          <a:prstGeom prst="roundRect">
            <a:avLst/>
          </a:prstGeom>
          <a:solidFill>
            <a:srgbClr val="E5F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0BB5025-2788-4785-9720-EF5808F26E4F}"/>
              </a:ext>
            </a:extLst>
          </p:cNvPr>
          <p:cNvSpPr/>
          <p:nvPr/>
        </p:nvSpPr>
        <p:spPr>
          <a:xfrm>
            <a:off x="2740867" y="5340707"/>
            <a:ext cx="821340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Se identificó condiciones operativas de la central la cual influyó en los niveles de eficiencia del compresor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Las condiciones de Temperatura de Ingreso a los filtros de las turbinas tuvieron mayor influencia en la agrupación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Esto permite considerar como variable crítica a la temperatura de ingreso al compresor para obtener altos valores de eficiencia de compresión.</a:t>
            </a:r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04CB1DB1-0E11-4099-A3AB-274C878982EB}"/>
              </a:ext>
            </a:extLst>
          </p:cNvPr>
          <p:cNvSpPr txBox="1"/>
          <p:nvPr/>
        </p:nvSpPr>
        <p:spPr>
          <a:xfrm>
            <a:off x="839538" y="5376599"/>
            <a:ext cx="1467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Conclusiones</a:t>
            </a: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AC4771B1-4785-46E6-ADB8-A83331E56A8E}"/>
              </a:ext>
            </a:extLst>
          </p:cNvPr>
          <p:cNvSpPr/>
          <p:nvPr/>
        </p:nvSpPr>
        <p:spPr>
          <a:xfrm rot="5400000">
            <a:off x="2315331" y="5473158"/>
            <a:ext cx="464763" cy="145436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PE"/>
          </a:p>
        </p:txBody>
      </p:sp>
      <p:pic>
        <p:nvPicPr>
          <p:cNvPr id="28" name="Imagen 27" descr="linea degradado3.jpg">
            <a:extLst>
              <a:ext uri="{FF2B5EF4-FFF2-40B4-BE49-F238E27FC236}">
                <a16:creationId xmlns:a16="http://schemas.microsoft.com/office/drawing/2014/main" id="{E08E43D2-738F-C22E-5424-4251FCE703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67"/>
            <a:ext cx="145436" cy="855397"/>
          </a:xfrm>
          <a:prstGeom prst="rect">
            <a:avLst/>
          </a:prstGeom>
        </p:spPr>
      </p:pic>
      <p:pic>
        <p:nvPicPr>
          <p:cNvPr id="14" name="Picture 6" descr="Trabajar en Coding Dojo LATAM | Duoclaboral.cl">
            <a:extLst>
              <a:ext uri="{FF2B5EF4-FFF2-40B4-BE49-F238E27FC236}">
                <a16:creationId xmlns:a16="http://schemas.microsoft.com/office/drawing/2014/main" id="{A4B0605E-7FBD-A8B4-C633-1324513E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428" y="148610"/>
            <a:ext cx="1401357" cy="55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inea degradado3.jpg">
            <a:extLst>
              <a:ext uri="{FF2B5EF4-FFF2-40B4-BE49-F238E27FC236}">
                <a16:creationId xmlns:a16="http://schemas.microsoft.com/office/drawing/2014/main" id="{2DBE5E6B-2E4E-46D4-308E-B48E94AE6AB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6047"/>
            <a:ext cx="145436" cy="85539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35E0AC7-5184-449C-6908-195C711BE747}"/>
              </a:ext>
            </a:extLst>
          </p:cNvPr>
          <p:cNvSpPr txBox="1"/>
          <p:nvPr/>
        </p:nvSpPr>
        <p:spPr>
          <a:xfrm>
            <a:off x="356366" y="200475"/>
            <a:ext cx="8797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COMPARACION DE AGRUPACIONES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664F0-016E-97AE-F123-4192035A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10" y="1142847"/>
            <a:ext cx="3600000" cy="21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2846B133-4A56-77C9-6846-E755B51F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06" y="1148192"/>
            <a:ext cx="3666098" cy="21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5BDE731-FB6F-B9DF-44C7-9A323E82D98B}"/>
              </a:ext>
            </a:extLst>
          </p:cNvPr>
          <p:cNvSpPr/>
          <p:nvPr/>
        </p:nvSpPr>
        <p:spPr>
          <a:xfrm>
            <a:off x="330778" y="3376302"/>
            <a:ext cx="4662064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Sin Balance AT1&amp;2&amp;3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Cluster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(k=4)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SS = 0.59416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FCB88C3-48EA-27ED-3A3A-6934D15A0AA7}"/>
              </a:ext>
            </a:extLst>
          </p:cNvPr>
          <p:cNvSpPr/>
          <p:nvPr/>
        </p:nvSpPr>
        <p:spPr>
          <a:xfrm>
            <a:off x="4754880" y="3426502"/>
            <a:ext cx="221993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Balance AT1_prom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Cluster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(k=3)</a:t>
            </a:r>
          </a:p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SS = 0.70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A841E8B5-2F0D-DD44-345B-AFA677E99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546" y="1148192"/>
            <a:ext cx="3574933" cy="215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B882907-6803-6838-9375-A8549E989497}"/>
              </a:ext>
            </a:extLst>
          </p:cNvPr>
          <p:cNvSpPr/>
          <p:nvPr/>
        </p:nvSpPr>
        <p:spPr>
          <a:xfrm>
            <a:off x="7997892" y="3311886"/>
            <a:ext cx="369728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Condición Operativa:</a:t>
            </a:r>
          </a:p>
          <a:p>
            <a:pPr marL="1085850" lvl="2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Carga Base (180MW)</a:t>
            </a:r>
          </a:p>
          <a:p>
            <a:pPr marL="1085850" lvl="2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Carga Mínima (120MW)</a:t>
            </a:r>
          </a:p>
          <a:p>
            <a:pPr marL="1085850" lvl="2" indent="-171450" algn="just">
              <a:buFontTx/>
              <a:buChar char="-"/>
            </a:pP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Fuera de Servicio (0MW)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8925E22-65D3-3998-8ED6-A5C5880A1626}"/>
              </a:ext>
            </a:extLst>
          </p:cNvPr>
          <p:cNvSpPr txBox="1"/>
          <p:nvPr/>
        </p:nvSpPr>
        <p:spPr>
          <a:xfrm>
            <a:off x="1864337" y="663940"/>
            <a:ext cx="88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rgbClr val="7F7F7F"/>
                </a:solidFill>
              </a:rPr>
              <a:t>TG11</a:t>
            </a:r>
            <a:endParaRPr lang="es-PE" sz="2000" b="1" dirty="0">
              <a:solidFill>
                <a:srgbClr val="7F7F7F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EC02B46-E4E8-60CD-3C9F-ED4DF56F37B2}"/>
              </a:ext>
            </a:extLst>
          </p:cNvPr>
          <p:cNvSpPr txBox="1"/>
          <p:nvPr/>
        </p:nvSpPr>
        <p:spPr>
          <a:xfrm>
            <a:off x="7738535" y="706515"/>
            <a:ext cx="88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rgbClr val="7F7F7F"/>
                </a:solidFill>
              </a:rPr>
              <a:t>TG12</a:t>
            </a:r>
            <a:endParaRPr lang="es-PE" sz="200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589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498</Words>
  <Application>Microsoft Office PowerPoint</Application>
  <PresentationFormat>Panorámica</PresentationFormat>
  <Paragraphs>80</Paragraphs>
  <Slides>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Century Gothic</vt:lpstr>
      <vt:lpstr>Corbel</vt:lpstr>
      <vt:lpstr>Lato Black</vt:lpstr>
      <vt:lpstr>Trebuchet MS</vt:lpstr>
      <vt:lpstr>Tema de Office</vt:lpstr>
      <vt:lpstr>Proyecto 02  Monitoreo y Análisis de la Eficiencia de Compresores de dos Turbinas a Gas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 Piere Cholan Llamoga</dc:creator>
  <cp:lastModifiedBy>Jean Piere Cholan Llamoga</cp:lastModifiedBy>
  <cp:revision>2</cp:revision>
  <dcterms:created xsi:type="dcterms:W3CDTF">2024-06-13T15:09:20Z</dcterms:created>
  <dcterms:modified xsi:type="dcterms:W3CDTF">2024-06-13T21:19:14Z</dcterms:modified>
</cp:coreProperties>
</file>